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1pPr>
    <a:lvl2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2pPr>
    <a:lvl3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3pPr>
    <a:lvl4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4pPr>
    <a:lvl5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5pPr>
    <a:lvl6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6pPr>
    <a:lvl7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7pPr>
    <a:lvl8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8pPr>
    <a:lvl9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9411C"/>
        </a:fontRef>
        <a:srgbClr val="59411C"/>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solidFill>
        </a:fill>
      </a:tcStyle>
    </a:wholeTbl>
    <a:band2H>
      <a:tcTxStyle b="def" i="def"/>
      <a:tcStyle>
        <a:tcBdr/>
        <a:fill>
          <a:solidFill>
            <a:srgbClr val="E7D4AC"/>
          </a:solidFill>
        </a:fill>
      </a:tcStyle>
    </a:band2H>
    <a:firstCol>
      <a:tcTxStyle b="off" i="off">
        <a:fontRef idx="minor">
          <a:srgbClr val="353528"/>
        </a:fontRef>
        <a:srgbClr val="353528"/>
      </a:tcTxStyle>
      <a:tcStyle>
        <a:tcBdr>
          <a:left>
            <a:ln w="12700" cap="flat">
              <a:solidFill>
                <a:srgbClr val="B8A992"/>
              </a:solidFill>
              <a:prstDash val="solid"/>
              <a:miter lim="400000"/>
            </a:ln>
          </a:left>
          <a:right>
            <a:ln w="12700" cap="flat">
              <a:solidFill>
                <a:srgbClr val="353528"/>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Col>
    <a:la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Row>
  </a:tblStyle>
  <a:tblStyle styleId="{C7B018BB-80A7-4F77-B60F-C8B233D01FF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solidFill>
                <a:srgbClr val="6F6F6F"/>
              </a:solidFill>
              <a:prstDash val="solid"/>
              <a:miter lim="400000"/>
            </a:ln>
          </a:insideH>
          <a:insideV>
            <a:ln w="12700" cap="flat">
              <a:noFill/>
              <a:miter lim="400000"/>
            </a:ln>
          </a:insideV>
        </a:tcBdr>
        <a:fill>
          <a:solidFill>
            <a:srgbClr val="EBDFBA">
              <a:alpha val="64999"/>
            </a:srgbClr>
          </a:solidFill>
        </a:fill>
      </a:tcStyle>
    </a:wholeTbl>
    <a:band2H>
      <a:tcTxStyle b="def" i="def"/>
      <a:tcStyle>
        <a:tcBdr/>
        <a:fill>
          <a:solidFill>
            <a:srgbClr val="E3D3A5"/>
          </a:solidFill>
        </a:fill>
      </a:tcStyle>
    </a:band2H>
    <a:firstCol>
      <a:tcTxStyle b="off" i="off">
        <a:fontRef idx="minor">
          <a:srgbClr val="353528"/>
        </a:fontRef>
        <a:srgbClr val="353528"/>
      </a:tcTxStyle>
      <a:tcStyle>
        <a:tcBdr>
          <a:left>
            <a:ln w="12700" cap="flat">
              <a:solidFill>
                <a:srgbClr val="6F6F6F"/>
              </a:solidFill>
              <a:prstDash val="solid"/>
              <a:miter lim="400000"/>
            </a:ln>
          </a:left>
          <a:right>
            <a:ln w="12700" cap="flat">
              <a:solidFill>
                <a:srgbClr val="6F6F6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CEA8"/>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50503C"/>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EBDFBA">
              <a:alpha val="64999"/>
            </a:srgbClr>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B2B78B"/>
          </a:solidFill>
        </a:fill>
      </a:tcStyle>
    </a:firstRow>
  </a:tblStyle>
  <a:tblStyle styleId="{EEE7283C-3CF3-47DC-8721-378D4A62B22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8B8173"/>
              </a:solidFill>
              <a:prstDash val="solid"/>
              <a:miter lim="400000"/>
            </a:ln>
          </a:top>
          <a:bottom>
            <a:ln w="12700" cap="flat">
              <a:solidFill>
                <a:srgbClr val="8B8173"/>
              </a:solidFill>
              <a:prstDash val="solid"/>
              <a:miter lim="400000"/>
            </a:ln>
          </a:bottom>
          <a:insideH>
            <a:ln w="12700" cap="flat">
              <a:solidFill>
                <a:srgbClr val="8B8173"/>
              </a:solidFill>
              <a:prstDash val="solid"/>
              <a:miter lim="400000"/>
            </a:ln>
          </a:insideH>
          <a:insideV>
            <a:ln w="12700" cap="flat">
              <a:noFill/>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8B8173"/>
              </a:solidFill>
              <a:prstDash val="solid"/>
              <a:miter lim="400000"/>
            </a:ln>
          </a:left>
          <a:right>
            <a:ln w="12700" cap="flat">
              <a:solidFill>
                <a:srgbClr val="8B8173"/>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B3A1"/>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53528"/>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DECB9D"/>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786E5F"/>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8CAAA5"/>
          </a:solidFill>
        </a:fill>
      </a:tcStyle>
    </a:firstRow>
  </a:tblStyle>
  <a:tblStyle styleId="{CF821DB8-F4EB-4A41-A1BA-3FCAFE7338EE}" styleName="">
    <a:tblBg/>
    <a:wholeTbl>
      <a:tcTxStyle b="off" i="off">
        <a:fontRef idx="minor">
          <a:srgbClr val="59411C"/>
        </a:fontRef>
        <a:srgbClr val="59411C"/>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solidFill>
                <a:srgbClr val="917359"/>
              </a:solidFill>
              <a:prstDash val="solid"/>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noFill/>
              <a:miter lim="400000"/>
            </a:ln>
          </a:insideV>
        </a:tcBdr>
        <a:fill>
          <a:solidFill>
            <a:srgbClr val="EBD7AF"/>
          </a:solidFill>
        </a:fill>
      </a:tcStyle>
    </a:firstCol>
    <a:la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lastRow>
    <a:fir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firstRow>
  </a:tblStyle>
  <a:tblStyle styleId="{33BA23B1-9221-436E-865A-0063620EA4FD}" styleName="">
    <a:tblBg/>
    <a:wholeTbl>
      <a:tcTxStyle b="off" i="off">
        <a:fontRef idx="minor">
          <a:srgbClr val="5D5D5D"/>
        </a:fontRef>
        <a:srgbClr val="5D5D5D"/>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solidFill>
                <a:srgbClr val="828282"/>
              </a:solidFill>
              <a:prstDash val="solid"/>
              <a:miter lim="400000"/>
            </a:ln>
          </a:insideV>
        </a:tcBdr>
        <a:fill>
          <a:solidFill>
            <a:srgbClr val="ECDEB5"/>
          </a:solidFill>
        </a:fill>
      </a:tcStyle>
    </a:wholeTbl>
    <a:band2H>
      <a:tcTxStyle b="def" i="def"/>
      <a:tcStyle>
        <a:tcBdr/>
        <a:fill>
          <a:solidFill>
            <a:srgbClr val="DED4B6"/>
          </a:solidFill>
        </a:fill>
      </a:tcStyle>
    </a:band2H>
    <a:firstCol>
      <a:tcTxStyle b="off" i="off">
        <a:fontRef idx="minor">
          <a:srgbClr val="353528"/>
        </a:fontRef>
        <a:srgbClr val="353528"/>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noFill/>
              <a:miter lim="400000"/>
            </a:ln>
          </a:insideV>
        </a:tcBdr>
        <a:fill>
          <a:solidFill>
            <a:srgbClr val="D7CDBE"/>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firstRow>
  </a:tblStyle>
  <a:tblStyle styleId="{2708684C-4D16-4618-839F-0558EEFCDFE6}" styleName="">
    <a:tblBg/>
    <a:wholeTbl>
      <a:tcTxStyle b="off" i="off">
        <a:fontRef idx="minor">
          <a:srgbClr val="5D5D5D"/>
        </a:fontRef>
        <a:srgbClr val="5D5D5D"/>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FFFFFF">
              <a:alpha val="20000"/>
            </a:srgbClr>
          </a:solidFill>
        </a:fill>
      </a:tcStyle>
    </a:band2H>
    <a:firstCol>
      <a:tcTxStyle b="off" i="off">
        <a:fontRef idx="minor">
          <a:srgbClr val="353528"/>
        </a:fontRef>
        <a:srgbClr val="353528"/>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2070100" y="2070100"/>
            <a:ext cx="20243800" cy="5003800"/>
          </a:xfrm>
          <a:prstGeom prst="rect">
            <a:avLst/>
          </a:prstGeom>
        </p:spPr>
        <p:txBody>
          <a:bodyPr anchor="b"/>
          <a:lstStyle/>
          <a:p>
            <a:pPr/>
            <a:r>
              <a:t>Title Text</a:t>
            </a:r>
          </a:p>
        </p:txBody>
      </p:sp>
      <p:sp>
        <p:nvSpPr>
          <p:cNvPr id="12" name="Body Level One…"/>
          <p:cNvSpPr txBox="1"/>
          <p:nvPr>
            <p:ph type="body" sz="quarter" idx="1"/>
          </p:nvPr>
        </p:nvSpPr>
        <p:spPr>
          <a:xfrm>
            <a:off x="2070100" y="7061200"/>
            <a:ext cx="20243800" cy="31496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774700"/>
          </a:xfrm>
          <a:prstGeom prst="rect">
            <a:avLst/>
          </a:prstGeom>
        </p:spPr>
        <p:txBody>
          <a:bodyPr anchor="t">
            <a:spAutoFit/>
          </a:bodyPr>
          <a:lstStyle>
            <a:lvl1pPr marL="0" indent="0" algn="ctr">
              <a:spcBef>
                <a:spcPts val="0"/>
              </a:spcBef>
              <a:buClrTx/>
              <a:buSzTx/>
              <a:buNone/>
              <a:defRPr sz="4200"/>
            </a:lvl1pPr>
          </a:lstStyle>
          <a:p>
            <a:pPr/>
            <a:r>
              <a:t>–Johnny Appleseed</a:t>
            </a:r>
          </a:p>
        </p:txBody>
      </p:sp>
      <p:sp>
        <p:nvSpPr>
          <p:cNvPr id="94" name="“Type a quote here.”"/>
          <p:cNvSpPr txBox="1"/>
          <p:nvPr>
            <p:ph type="body" sz="quarter" idx="22"/>
          </p:nvPr>
        </p:nvSpPr>
        <p:spPr>
          <a:xfrm>
            <a:off x="2387600" y="5976342"/>
            <a:ext cx="19621500" cy="1016001"/>
          </a:xfrm>
          <a:prstGeom prst="rect">
            <a:avLst/>
          </a:prstGeom>
        </p:spPr>
        <p:txBody>
          <a:bodyPr>
            <a:spAutoFit/>
          </a:bodyPr>
          <a:lstStyle>
            <a:lvl1pPr marL="0" indent="0" algn="ctr">
              <a:spcBef>
                <a:spcPts val="3400"/>
              </a:spcBef>
              <a:buClrTx/>
              <a:buSzTx/>
              <a:buNone/>
              <a:defRPr sz="5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2" name="Wooden spoon in a bowl of risotto"/>
          <p:cNvSpPr/>
          <p:nvPr>
            <p:ph type="pic" idx="21"/>
          </p:nvPr>
        </p:nvSpPr>
        <p:spPr>
          <a:xfrm>
            <a:off x="-401356" y="-466091"/>
            <a:ext cx="24858146" cy="16572100"/>
          </a:xfrm>
          <a:prstGeom prst="rect">
            <a:avLst/>
          </a:prstGeom>
          <a:ln w="25400"/>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Wooden spoon in a bowl of risotto"/>
          <p:cNvSpPr/>
          <p:nvPr>
            <p:ph type="pic" idx="21"/>
          </p:nvPr>
        </p:nvSpPr>
        <p:spPr>
          <a:xfrm>
            <a:off x="2559736" y="-1609527"/>
            <a:ext cx="18834099" cy="12556076"/>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2070100" y="8788400"/>
            <a:ext cx="20243800" cy="1968500"/>
          </a:xfrm>
          <a:prstGeom prst="rect">
            <a:avLst/>
          </a:prstGeom>
        </p:spPr>
        <p:txBody>
          <a:bodyPr/>
          <a:lstStyle/>
          <a:p>
            <a:pPr/>
            <a:r>
              <a:t>Title Text</a:t>
            </a:r>
          </a:p>
        </p:txBody>
      </p:sp>
      <p:sp>
        <p:nvSpPr>
          <p:cNvPr id="22" name="Body Level One…"/>
          <p:cNvSpPr txBox="1"/>
          <p:nvPr>
            <p:ph type="body" sz="quarter" idx="1"/>
          </p:nvPr>
        </p:nvSpPr>
        <p:spPr>
          <a:xfrm>
            <a:off x="2070100" y="10744200"/>
            <a:ext cx="20243800" cy="19685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2070100" y="4356100"/>
            <a:ext cx="20243800" cy="50038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of a wooden spoon in a bowl of risotto"/>
          <p:cNvSpPr/>
          <p:nvPr>
            <p:ph type="pic" idx="21"/>
          </p:nvPr>
        </p:nvSpPr>
        <p:spPr>
          <a:xfrm>
            <a:off x="8592578" y="822007"/>
            <a:ext cx="18666243" cy="12444154"/>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778000" y="1104900"/>
            <a:ext cx="10223500" cy="5359400"/>
          </a:xfrm>
          <a:prstGeom prst="rect">
            <a:avLst/>
          </a:prstGeom>
        </p:spPr>
        <p:txBody>
          <a:bodyPr anchor="b"/>
          <a:lstStyle/>
          <a:p>
            <a:pPr/>
            <a:r>
              <a:t>Title Text</a:t>
            </a:r>
          </a:p>
        </p:txBody>
      </p:sp>
      <p:sp>
        <p:nvSpPr>
          <p:cNvPr id="40" name="Body Level One…"/>
          <p:cNvSpPr txBox="1"/>
          <p:nvPr>
            <p:ph type="body" sz="quarter" idx="1"/>
          </p:nvPr>
        </p:nvSpPr>
        <p:spPr>
          <a:xfrm>
            <a:off x="1778000" y="6731000"/>
            <a:ext cx="10223500" cy="53594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2070100" y="4254500"/>
            <a:ext cx="202438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of pasta with pesto sauce in a white bowl"/>
          <p:cNvSpPr/>
          <p:nvPr>
            <p:ph type="pic" idx="21"/>
          </p:nvPr>
        </p:nvSpPr>
        <p:spPr>
          <a:xfrm>
            <a:off x="12934950" y="2257124"/>
            <a:ext cx="9525000" cy="1431758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2070100" y="4254500"/>
            <a:ext cx="10007600" cy="8039100"/>
          </a:xfrm>
          <a:prstGeom prst="rect">
            <a:avLst/>
          </a:prstGeom>
        </p:spPr>
        <p:txBody>
          <a:bodyPr/>
          <a:lstStyle>
            <a:lvl1pPr>
              <a:spcBef>
                <a:spcPts val="3900"/>
              </a:spcBef>
              <a:buBlip>
                <a:blip r:embed="rId2"/>
              </a:buBlip>
            </a:lvl1pPr>
            <a:lvl2pPr>
              <a:spcBef>
                <a:spcPts val="3900"/>
              </a:spcBef>
              <a:buBlip>
                <a:blip r:embed="rId2"/>
              </a:buBlip>
            </a:lvl2pPr>
            <a:lvl3pPr>
              <a:spcBef>
                <a:spcPts val="3900"/>
              </a:spcBef>
              <a:buBlip>
                <a:blip r:embed="rId2"/>
              </a:buBlip>
            </a:lvl3pPr>
            <a:lvl4pPr>
              <a:spcBef>
                <a:spcPts val="3900"/>
              </a:spcBef>
              <a:buBlip>
                <a:blip r:embed="rId2"/>
              </a:buBlip>
            </a:lvl4pPr>
            <a:lvl5pPr>
              <a:spcBef>
                <a:spcPts val="39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tack of raviolis topped with caramelized onions on a white plate"/>
          <p:cNvSpPr/>
          <p:nvPr>
            <p:ph type="pic" sz="half" idx="21"/>
          </p:nvPr>
        </p:nvSpPr>
        <p:spPr>
          <a:xfrm>
            <a:off x="13652500" y="4610100"/>
            <a:ext cx="9525000" cy="10371667"/>
          </a:xfrm>
          <a:prstGeom prst="rect">
            <a:avLst/>
          </a:prstGeom>
          <a:ln w="9525">
            <a:round/>
          </a:ln>
        </p:spPr>
        <p:txBody>
          <a:bodyPr lIns="91439" tIns="45719" rIns="91439" bIns="45719" anchor="t">
            <a:noAutofit/>
          </a:bodyPr>
          <a:lstStyle/>
          <a:p>
            <a:pPr/>
          </a:p>
        </p:txBody>
      </p:sp>
      <p:sp>
        <p:nvSpPr>
          <p:cNvPr id="84" name="Wooden spoon in a bowl of risotto"/>
          <p:cNvSpPr/>
          <p:nvPr>
            <p:ph type="pic" sz="half" idx="22"/>
          </p:nvPr>
        </p:nvSpPr>
        <p:spPr>
          <a:xfrm>
            <a:off x="13030200" y="630755"/>
            <a:ext cx="10820400" cy="7213601"/>
          </a:xfrm>
          <a:prstGeom prst="rect">
            <a:avLst/>
          </a:prstGeom>
          <a:ln w="9525">
            <a:round/>
          </a:ln>
        </p:spPr>
        <p:txBody>
          <a:bodyPr lIns="91439" tIns="45719" rIns="91439" bIns="45719" anchor="t">
            <a:noAutofit/>
          </a:bodyPr>
          <a:lstStyle/>
          <a:p>
            <a:pPr/>
          </a:p>
        </p:txBody>
      </p:sp>
      <p:sp>
        <p:nvSpPr>
          <p:cNvPr id="85" name="Close-up of pasta with pesto sauce in a white bowl"/>
          <p:cNvSpPr/>
          <p:nvPr>
            <p:ph type="pic" idx="23"/>
          </p:nvPr>
        </p:nvSpPr>
        <p:spPr>
          <a:xfrm>
            <a:off x="1206500" y="-1955800"/>
            <a:ext cx="12065000" cy="181356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070100" y="1320800"/>
            <a:ext cx="20243800" cy="1107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070100" y="800100"/>
            <a:ext cx="20243800" cy="3327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5253" y="13228625"/>
            <a:ext cx="453238" cy="487375"/>
          </a:xfrm>
          <a:prstGeom prst="rect">
            <a:avLst/>
          </a:prstGeom>
          <a:ln w="12700">
            <a:miter lim="400000"/>
          </a:ln>
        </p:spPr>
        <p:txBody>
          <a:bodyPr wrap="none" lIns="50800" tIns="50800" rIns="50800" bIns="50800" anchor="b">
            <a:spAutoFit/>
          </a:bodyPr>
          <a:lstStyle>
            <a:lvl1pPr>
              <a:defRPr b="1" sz="2400">
                <a:solidFill>
                  <a:srgbClr val="51573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1pPr>
      <a:lvl2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2pPr>
      <a:lvl3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3pPr>
      <a:lvl4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4pPr>
      <a:lvl5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5pPr>
      <a:lvl6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6pPr>
      <a:lvl7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7pPr>
      <a:lvl8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8pPr>
      <a:lvl9pPr marL="0" marR="0" indent="0" algn="ctr" defTabSz="825500" rtl="0" latinLnBrk="0">
        <a:lnSpc>
          <a:spcPct val="100000"/>
        </a:lnSpc>
        <a:spcBef>
          <a:spcPts val="0"/>
        </a:spcBef>
        <a:spcAft>
          <a:spcPts val="0"/>
        </a:spcAft>
        <a:buClr>
          <a:srgbClr val="9A7865"/>
        </a:buClr>
        <a:buSzTx/>
        <a:buFontTx/>
        <a:buNone/>
        <a:tabLst/>
        <a:defRPr b="0" baseline="0" cap="none" i="0" spc="0" strike="noStrike" sz="10600" u="none">
          <a:solidFill>
            <a:srgbClr val="85604A"/>
          </a:solidFill>
          <a:uFillTx/>
          <a:latin typeface="+mn-lt"/>
          <a:ea typeface="+mn-ea"/>
          <a:cs typeface="+mn-cs"/>
          <a:sym typeface="Didot"/>
        </a:defRPr>
      </a:lvl9pPr>
    </p:titleStyle>
    <p:bodyStyle>
      <a:lvl1pPr marL="571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1pPr>
      <a:lvl2pPr marL="1143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2pPr>
      <a:lvl3pPr marL="1714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3pPr>
      <a:lvl4pPr marL="2286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4pPr>
      <a:lvl5pPr marL="2857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5pPr>
      <a:lvl6pPr marL="3429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6pPr>
      <a:lvl7pPr marL="4000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7pPr>
      <a:lvl8pPr marL="45720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8pPr>
      <a:lvl9pPr marL="5143500" marR="0" indent="-571500" algn="l" defTabSz="825500" rtl="0" latinLnBrk="0">
        <a:lnSpc>
          <a:spcPct val="100000"/>
        </a:lnSpc>
        <a:spcBef>
          <a:spcPts val="4500"/>
        </a:spcBef>
        <a:spcAft>
          <a:spcPts val="0"/>
        </a:spcAft>
        <a:buClr>
          <a:srgbClr val="9A7865"/>
        </a:buClr>
        <a:buSzPct val="40000"/>
        <a:buFontTx/>
        <a:buBlip>
          <a:blip r:embed="rId3"/>
        </a:buBlip>
        <a:tabLst/>
        <a:defRPr b="0" baseline="0" cap="none" i="0" spc="0" strike="noStrike" sz="5000" u="none">
          <a:solidFill>
            <a:srgbClr val="625B48"/>
          </a:solidFill>
          <a:uFillTx/>
          <a:latin typeface="+mn-lt"/>
          <a:ea typeface="+mn-ea"/>
          <a:cs typeface="+mn-cs"/>
          <a:sym typeface="Didot"/>
        </a:defRPr>
      </a:lvl9pPr>
    </p:bodyStyle>
    <p:otherStyle>
      <a:lvl1pPr marL="0" marR="0" indent="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1pPr>
      <a:lvl2pPr marL="0" marR="0" indent="2286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2pPr>
      <a:lvl3pPr marL="0" marR="0" indent="4572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3pPr>
      <a:lvl4pPr marL="0" marR="0" indent="6858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4pPr>
      <a:lvl5pPr marL="0" marR="0" indent="9144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5pPr>
      <a:lvl6pPr marL="0" marR="0" indent="11430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6pPr>
      <a:lvl7pPr marL="0" marR="0" indent="13716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7pPr>
      <a:lvl8pPr marL="0" marR="0" indent="16002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8pPr>
      <a:lvl9pPr marL="0" marR="0" indent="1828800" algn="ctr" defTabSz="825500" latinLnBrk="0">
        <a:lnSpc>
          <a:spcPct val="100000"/>
        </a:lnSpc>
        <a:spcBef>
          <a:spcPts val="0"/>
        </a:spcBef>
        <a:spcAft>
          <a:spcPts val="0"/>
        </a:spcAft>
        <a:buClr>
          <a:srgbClr val="9A7865"/>
        </a:buClr>
        <a:buSzTx/>
        <a:buFontTx/>
        <a:buNone/>
        <a:tabLst/>
        <a:defRPr b="1" baseline="0" cap="none" i="0" spc="0" strike="noStrike" sz="2400" u="none">
          <a:solidFill>
            <a:schemeClr val="tx1"/>
          </a:solidFill>
          <a:uFillTx/>
          <a:latin typeface="+mn-lt"/>
          <a:ea typeface="+mn-ea"/>
          <a:cs typeface="+mn-cs"/>
          <a:sym typeface="Dido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rideBook"/>
          <p:cNvSpPr txBox="1"/>
          <p:nvPr>
            <p:ph type="ctrTitle"/>
          </p:nvPr>
        </p:nvSpPr>
        <p:spPr>
          <a:prstGeom prst="rect">
            <a:avLst/>
          </a:prstGeom>
        </p:spPr>
        <p:txBody>
          <a:bodyPr/>
          <a:lstStyle/>
          <a:p>
            <a:pPr/>
            <a:r>
              <a:t>BrideBook</a:t>
            </a:r>
          </a:p>
        </p:txBody>
      </p:sp>
      <p:sp>
        <p:nvSpPr>
          <p:cNvPr id="120" name="A/B test And Analytics"/>
          <p:cNvSpPr txBox="1"/>
          <p:nvPr>
            <p:ph type="subTitle" sz="quarter" idx="1"/>
          </p:nvPr>
        </p:nvSpPr>
        <p:spPr>
          <a:prstGeom prst="rect">
            <a:avLst/>
          </a:prstGeom>
        </p:spPr>
        <p:txBody>
          <a:bodyPr/>
          <a:lstStyle/>
          <a:p>
            <a:pPr/>
            <a:r>
              <a:t>A/B test And Analytics</a:t>
            </a:r>
          </a:p>
        </p:txBody>
      </p:sp>
      <p:pic>
        <p:nvPicPr>
          <p:cNvPr id="121" name="Gold-Badge.png.png" descr="Gold-Badge.png.png"/>
          <p:cNvPicPr>
            <a:picLocks noChangeAspect="0"/>
          </p:cNvPicPr>
          <p:nvPr/>
        </p:nvPicPr>
        <p:blipFill>
          <a:blip r:embed="rId2">
            <a:extLst/>
          </a:blip>
          <a:stretch>
            <a:fillRect/>
          </a:stretch>
        </p:blipFill>
        <p:spPr>
          <a:xfrm>
            <a:off x="21509257" y="558229"/>
            <a:ext cx="2365941" cy="2340541"/>
          </a:xfrm>
          <a:prstGeom prst="rect">
            <a:avLst/>
          </a:prstGeom>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ates imply that 95% and 92% of total visits on  our digital assets resulted in the intended user  actions, as variant 2 in our case hid the text of variant 2"/>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3800">
                <a:solidFill>
                  <a:schemeClr val="accent4">
                    <a:hueOff val="30829"/>
                    <a:satOff val="-18823"/>
                    <a:lumOff val="-15098"/>
                  </a:schemeClr>
                </a:solidFill>
                <a:latin typeface="Times New Roman"/>
                <a:ea typeface="Times New Roman"/>
                <a:cs typeface="Times New Roman"/>
                <a:sym typeface="Times New Roman"/>
              </a:defRPr>
            </a:pPr>
            <a:r>
              <a:t>rates imply that 95% and 92% of total visits on</a:t>
            </a:r>
            <a:br/>
            <a:r>
              <a:t> our digital assets resulted in the intended user</a:t>
            </a:r>
            <a:br/>
            <a:r>
              <a:t> actions, as variant 2 in our case hid the text of variant 2</a:t>
            </a:r>
          </a:p>
        </p:txBody>
      </p:sp>
      <p:pic>
        <p:nvPicPr>
          <p:cNvPr id="169" name="output3.png" descr="output3.png"/>
          <p:cNvPicPr>
            <a:picLocks noChangeAspect="1"/>
          </p:cNvPicPr>
          <p:nvPr/>
        </p:nvPicPr>
        <p:blipFill>
          <a:blip r:embed="rId2">
            <a:extLst/>
          </a:blip>
          <a:stretch>
            <a:fillRect/>
          </a:stretch>
        </p:blipFill>
        <p:spPr>
          <a:xfrm>
            <a:off x="13299527" y="664375"/>
            <a:ext cx="7740697" cy="6183659"/>
          </a:xfrm>
          <a:prstGeom prst="rect">
            <a:avLst/>
          </a:prstGeom>
          <a:ln w="12700">
            <a:miter lim="400000"/>
          </a:ln>
        </p:spPr>
      </p:pic>
      <p:pic>
        <p:nvPicPr>
          <p:cNvPr id="170"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pic>
        <p:nvPicPr>
          <p:cNvPr id="171" name="output4.png" descr="output4.png"/>
          <p:cNvPicPr>
            <a:picLocks noChangeAspect="1"/>
          </p:cNvPicPr>
          <p:nvPr/>
        </p:nvPicPr>
        <p:blipFill>
          <a:blip r:embed="rId4">
            <a:extLst/>
          </a:blip>
          <a:stretch>
            <a:fillRect/>
          </a:stretch>
        </p:blipFill>
        <p:spPr>
          <a:xfrm>
            <a:off x="13299527" y="6908915"/>
            <a:ext cx="7740697" cy="6087450"/>
          </a:xfrm>
          <a:prstGeom prst="rect">
            <a:avLst/>
          </a:prstGeom>
          <a:ln w="12700">
            <a:miter lim="400000"/>
          </a:ln>
        </p:spPr>
      </p:pic>
      <p:sp>
        <p:nvSpPr>
          <p:cNvPr id="172" name="Conversion Rate:"/>
          <p:cNvSpPr txBox="1"/>
          <p:nvPr/>
        </p:nvSpPr>
        <p:spPr>
          <a:xfrm>
            <a:off x="768342" y="1235384"/>
            <a:ext cx="5624679"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Conversion Rate: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NOVA F-statistic: Compares group means to variability.  F-statistic 13.09. A higher F-statistic indicates a greater  difference between group means than group variance.…"/>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3400">
                <a:solidFill>
                  <a:schemeClr val="accent4">
                    <a:hueOff val="30829"/>
                    <a:satOff val="-18823"/>
                    <a:lumOff val="-15098"/>
                  </a:schemeClr>
                </a:solidFill>
                <a:latin typeface="Times New Roman"/>
                <a:ea typeface="Times New Roman"/>
                <a:cs typeface="Times New Roman"/>
                <a:sym typeface="Times New Roman"/>
              </a:defRPr>
            </a:pPr>
            <a:r>
              <a:t>ANOVA F-statistic: Compares group means to variability.</a:t>
            </a:r>
            <a:br/>
            <a:r>
              <a:t> F-statistic 13.09. A higher F-statistic indicates a greater </a:t>
            </a:r>
            <a:br/>
            <a:r>
              <a:t>difference between group means than group variance.</a:t>
            </a:r>
            <a:br/>
            <a:br/>
            <a:br/>
          </a:p>
          <a:p>
            <a:pPr marL="228600" indent="-228600" defTabSz="457200">
              <a:lnSpc>
                <a:spcPct val="130000"/>
              </a:lnSpc>
              <a:spcBef>
                <a:spcPts val="1200"/>
              </a:spcBef>
              <a:buClrTx/>
              <a:buSzPct val="100000"/>
              <a:buChar char="•"/>
              <a:defRPr b="1" sz="3400">
                <a:solidFill>
                  <a:schemeClr val="accent4">
                    <a:hueOff val="30829"/>
                    <a:satOff val="-18823"/>
                    <a:lumOff val="-15098"/>
                  </a:schemeClr>
                </a:solidFill>
                <a:latin typeface="Times New Roman"/>
                <a:ea typeface="Times New Roman"/>
                <a:cs typeface="Times New Roman"/>
                <a:sym typeface="Times New Roman"/>
              </a:defRPr>
            </a:pPr>
            <a:r>
              <a:t>P-value: the probability of receiving the reported results</a:t>
            </a:r>
            <a:br/>
            <a:r>
              <a:t> (or worse) assuming no genuine difference between</a:t>
            </a:r>
            <a:br/>
            <a:r>
              <a:t> group means. It's 0.00010636707864934412. </a:t>
            </a:r>
            <a:br/>
            <a:r>
              <a:t>This p-value (less than 0.05) suggests statistically</a:t>
            </a:r>
            <a:br/>
            <a:r>
              <a:t> significant group mean variation.</a:t>
            </a:r>
          </a:p>
        </p:txBody>
      </p:sp>
      <p:pic>
        <p:nvPicPr>
          <p:cNvPr id="175"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76" name="Hypothesis testing:"/>
          <p:cNvSpPr txBox="1"/>
          <p:nvPr/>
        </p:nvSpPr>
        <p:spPr>
          <a:xfrm>
            <a:off x="461460" y="1235384"/>
            <a:ext cx="6238444"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Hypothesis testing:</a:t>
            </a:r>
          </a:p>
        </p:txBody>
      </p:sp>
      <p:pic>
        <p:nvPicPr>
          <p:cNvPr id="177" name="Image 25-07-2023 at 6.36 AM.jpg" descr="Image 25-07-2023 at 6.36 AM.jpg"/>
          <p:cNvPicPr>
            <a:picLocks noChangeAspect="1"/>
          </p:cNvPicPr>
          <p:nvPr/>
        </p:nvPicPr>
        <p:blipFill>
          <a:blip r:embed="rId3">
            <a:extLst/>
          </a:blip>
          <a:stretch>
            <a:fillRect/>
          </a:stretch>
        </p:blipFill>
        <p:spPr>
          <a:xfrm>
            <a:off x="12102028" y="3306421"/>
            <a:ext cx="13150835" cy="98447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I will Update the representation with the rest of the results and insights and Business recommendations before our nextthe meeting.  Technical report will be available with all details.   To be Followed up.  Thanks,"/>
          <p:cNvSpPr txBox="1"/>
          <p:nvPr>
            <p:ph type="body" idx="1"/>
          </p:nvPr>
        </p:nvSpPr>
        <p:spPr>
          <a:prstGeom prst="rect">
            <a:avLst/>
          </a:prstGeom>
        </p:spPr>
        <p:txBody>
          <a:bodyPr/>
          <a:lstStyle/>
          <a:p>
            <a:pPr>
              <a:buBlip>
                <a:blip r:embed="rId2"/>
              </a:buBlip>
            </a:pPr>
            <a:r>
              <a:t>I will Update the representation with the rest of the results and insights and Business recommendations before our nextthe meeting. </a:t>
            </a:r>
            <a:br/>
            <a:r>
              <a:t>Technical report will be available with all details.</a:t>
            </a:r>
            <a:br/>
            <a:br/>
            <a:br/>
            <a:r>
              <a:t>To be Followed up.</a:t>
            </a:r>
            <a:br/>
            <a:br/>
            <a:r>
              <a:t>Thanks,</a:t>
            </a:r>
          </a:p>
        </p:txBody>
      </p:sp>
      <p:pic>
        <p:nvPicPr>
          <p:cNvPr id="180"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Double-click to edit"/>
          <p:cNvSpPr txBox="1"/>
          <p:nvPr>
            <p:ph type="body" idx="1"/>
          </p:nvPr>
        </p:nvSpPr>
        <p:spPr>
          <a:prstGeom prst="rect">
            <a:avLst/>
          </a:prstGeom>
        </p:spPr>
        <p:txBody>
          <a:bodyPr/>
          <a:lstStyle/>
          <a:p>
            <a:pPr>
              <a:buBlip>
                <a:blip r:embed="rId2"/>
              </a:buBlip>
            </a:pPr>
          </a:p>
        </p:txBody>
      </p:sp>
      <p:pic>
        <p:nvPicPr>
          <p:cNvPr id="183"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ext"/>
          <p:cNvSpPr txBox="1"/>
          <p:nvPr/>
        </p:nvSpPr>
        <p:spPr>
          <a:xfrm>
            <a:off x="780528" y="2701702"/>
            <a:ext cx="16742587" cy="1598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30000"/>
              </a:lnSpc>
              <a:spcBef>
                <a:spcPts val="1200"/>
              </a:spcBef>
              <a:buClrTx/>
              <a:defRPr b="1" sz="4000">
                <a:solidFill>
                  <a:srgbClr val="3C45F6"/>
                </a:solidFill>
                <a:latin typeface="Times New Roman"/>
                <a:ea typeface="Times New Roman"/>
                <a:cs typeface="Times New Roman"/>
                <a:sym typeface="Times New Roman"/>
              </a:defRPr>
            </a:pPr>
          </a:p>
        </p:txBody>
      </p:sp>
      <p:pic>
        <p:nvPicPr>
          <p:cNvPr id="186"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Objectives"/>
          <p:cNvSpPr txBox="1"/>
          <p:nvPr>
            <p:ph type="title"/>
          </p:nvPr>
        </p:nvSpPr>
        <p:spPr>
          <a:prstGeom prst="rect">
            <a:avLst/>
          </a:prstGeom>
        </p:spPr>
        <p:txBody>
          <a:bodyPr/>
          <a:lstStyle/>
          <a:p>
            <a:pPr/>
            <a:r>
              <a:t>Objectives</a:t>
            </a:r>
          </a:p>
        </p:txBody>
      </p:sp>
      <p:sp>
        <p:nvSpPr>
          <p:cNvPr id="124" name="Task overview"/>
          <p:cNvSpPr/>
          <p:nvPr/>
        </p:nvSpPr>
        <p:spPr>
          <a:xfrm>
            <a:off x="3987580"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Task</a:t>
            </a:r>
            <a:br/>
            <a:r>
              <a:t>overview</a:t>
            </a:r>
          </a:p>
        </p:txBody>
      </p:sp>
      <p:sp>
        <p:nvSpPr>
          <p:cNvPr id="125" name="A/B  Testing"/>
          <p:cNvSpPr/>
          <p:nvPr/>
        </p:nvSpPr>
        <p:spPr>
          <a:xfrm>
            <a:off x="10478767"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A/B</a:t>
            </a:r>
            <a:br/>
            <a:r>
              <a:t> Testing</a:t>
            </a:r>
          </a:p>
        </p:txBody>
      </p:sp>
      <p:sp>
        <p:nvSpPr>
          <p:cNvPr id="126" name="EDA"/>
          <p:cNvSpPr/>
          <p:nvPr/>
        </p:nvSpPr>
        <p:spPr>
          <a:xfrm>
            <a:off x="17656058" y="4597982"/>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EDA</a:t>
            </a:r>
          </a:p>
        </p:txBody>
      </p:sp>
      <p:sp>
        <p:nvSpPr>
          <p:cNvPr id="127" name="PCA"/>
          <p:cNvSpPr/>
          <p:nvPr/>
        </p:nvSpPr>
        <p:spPr>
          <a:xfrm>
            <a:off x="3793074"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PCA</a:t>
            </a:r>
          </a:p>
        </p:txBody>
      </p:sp>
      <p:sp>
        <p:nvSpPr>
          <p:cNvPr id="128" name="Business Future Recommendations"/>
          <p:cNvSpPr/>
          <p:nvPr/>
        </p:nvSpPr>
        <p:spPr>
          <a:xfrm>
            <a:off x="17832883"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5000"/>
            </a:pPr>
            <a:r>
              <a:t>Business</a:t>
            </a:r>
            <a:br/>
            <a:r>
              <a:t>Future Recommendations</a:t>
            </a:r>
          </a:p>
        </p:txBody>
      </p:sp>
      <p:sp>
        <p:nvSpPr>
          <p:cNvPr id="129" name="Summary"/>
          <p:cNvSpPr/>
          <p:nvPr/>
        </p:nvSpPr>
        <p:spPr>
          <a:xfrm>
            <a:off x="10478767" y="8886788"/>
            <a:ext cx="3426466" cy="2268247"/>
          </a:xfrm>
          <a:prstGeom prst="roundRect">
            <a:avLst>
              <a:gd name="adj" fmla="val 15000"/>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Summary</a:t>
            </a:r>
          </a:p>
        </p:txBody>
      </p:sp>
      <p:pic>
        <p:nvPicPr>
          <p:cNvPr id="130"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1000" fill="hold"/>
                                        <p:tgtEl>
                                          <p:spTgt spid="124"/>
                                        </p:tgtEl>
                                        <p:attrNameLst>
                                          <p:attrName>ppt_x</p:attrName>
                                        </p:attrNameLst>
                                      </p:cBhvr>
                                      <p:tavLst>
                                        <p:tav tm="0">
                                          <p:val>
                                            <p:strVal val="0-#ppt_w/2"/>
                                          </p:val>
                                        </p:tav>
                                        <p:tav tm="100000">
                                          <p:val>
                                            <p:strVal val="#ppt_x"/>
                                          </p:val>
                                        </p:tav>
                                      </p:tavLst>
                                    </p:anim>
                                    <p:anim calcmode="lin" valueType="num">
                                      <p:cBhvr>
                                        <p:cTn id="8"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25"/>
                                        </p:tgtEl>
                                        <p:attrNameLst>
                                          <p:attrName>style.visibility</p:attrName>
                                        </p:attrNameLst>
                                      </p:cBhvr>
                                      <p:to>
                                        <p:strVal val="visible"/>
                                      </p:to>
                                    </p:set>
                                    <p:anim calcmode="lin" valueType="num">
                                      <p:cBhvr>
                                        <p:cTn id="13" dur="1000" fill="hold"/>
                                        <p:tgtEl>
                                          <p:spTgt spid="125"/>
                                        </p:tgtEl>
                                        <p:attrNameLst>
                                          <p:attrName>ppt_x</p:attrName>
                                        </p:attrNameLst>
                                      </p:cBhvr>
                                      <p:tavLst>
                                        <p:tav tm="0">
                                          <p:val>
                                            <p:strVal val="0-#ppt_w/2"/>
                                          </p:val>
                                        </p:tav>
                                        <p:tav tm="100000">
                                          <p:val>
                                            <p:strVal val="#ppt_x"/>
                                          </p:val>
                                        </p:tav>
                                      </p:tavLst>
                                    </p:anim>
                                    <p:anim calcmode="lin" valueType="num">
                                      <p:cBhvr>
                                        <p:cTn id="14"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26"/>
                                        </p:tgtEl>
                                        <p:attrNameLst>
                                          <p:attrName>style.visibility</p:attrName>
                                        </p:attrNameLst>
                                      </p:cBhvr>
                                      <p:to>
                                        <p:strVal val="visible"/>
                                      </p:to>
                                    </p:set>
                                    <p:anim calcmode="lin" valueType="num">
                                      <p:cBhvr>
                                        <p:cTn id="19" dur="1000" fill="hold"/>
                                        <p:tgtEl>
                                          <p:spTgt spid="126"/>
                                        </p:tgtEl>
                                        <p:attrNameLst>
                                          <p:attrName>ppt_x</p:attrName>
                                        </p:attrNameLst>
                                      </p:cBhvr>
                                      <p:tavLst>
                                        <p:tav tm="0">
                                          <p:val>
                                            <p:strVal val="0-#ppt_w/2"/>
                                          </p:val>
                                        </p:tav>
                                        <p:tav tm="100000">
                                          <p:val>
                                            <p:strVal val="#ppt_x"/>
                                          </p:val>
                                        </p:tav>
                                      </p:tavLst>
                                    </p:anim>
                                    <p:anim calcmode="lin" valueType="num">
                                      <p:cBhvr>
                                        <p:cTn id="20" dur="10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127"/>
                                        </p:tgtEl>
                                        <p:attrNameLst>
                                          <p:attrName>style.visibility</p:attrName>
                                        </p:attrNameLst>
                                      </p:cBhvr>
                                      <p:to>
                                        <p:strVal val="visible"/>
                                      </p:to>
                                    </p:set>
                                    <p:anim calcmode="lin" valueType="num">
                                      <p:cBhvr>
                                        <p:cTn id="25" dur="1000" fill="hold"/>
                                        <p:tgtEl>
                                          <p:spTgt spid="127"/>
                                        </p:tgtEl>
                                        <p:attrNameLst>
                                          <p:attrName>ppt_x</p:attrName>
                                        </p:attrNameLst>
                                      </p:cBhvr>
                                      <p:tavLst>
                                        <p:tav tm="0">
                                          <p:val>
                                            <p:strVal val="0-#ppt_w/2"/>
                                          </p:val>
                                        </p:tav>
                                        <p:tav tm="100000">
                                          <p:val>
                                            <p:strVal val="#ppt_x"/>
                                          </p:val>
                                        </p:tav>
                                      </p:tavLst>
                                    </p:anim>
                                    <p:anim calcmode="lin" valueType="num">
                                      <p:cBhvr>
                                        <p:cTn id="26" dur="10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28"/>
                                        </p:tgtEl>
                                        <p:attrNameLst>
                                          <p:attrName>style.visibility</p:attrName>
                                        </p:attrNameLst>
                                      </p:cBhvr>
                                      <p:to>
                                        <p:strVal val="visible"/>
                                      </p:to>
                                    </p:set>
                                    <p:anim calcmode="lin" valueType="num">
                                      <p:cBhvr>
                                        <p:cTn id="31" dur="1000" fill="hold"/>
                                        <p:tgtEl>
                                          <p:spTgt spid="128"/>
                                        </p:tgtEl>
                                        <p:attrNameLst>
                                          <p:attrName>ppt_x</p:attrName>
                                        </p:attrNameLst>
                                      </p:cBhvr>
                                      <p:tavLst>
                                        <p:tav tm="0">
                                          <p:val>
                                            <p:strVal val="0-#ppt_w/2"/>
                                          </p:val>
                                        </p:tav>
                                        <p:tav tm="100000">
                                          <p:val>
                                            <p:strVal val="#ppt_x"/>
                                          </p:val>
                                        </p:tav>
                                      </p:tavLst>
                                    </p:anim>
                                    <p:anim calcmode="lin" valueType="num">
                                      <p:cBhvr>
                                        <p:cTn id="32" dur="10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129"/>
                                        </p:tgtEl>
                                        <p:attrNameLst>
                                          <p:attrName>style.visibility</p:attrName>
                                        </p:attrNameLst>
                                      </p:cBhvr>
                                      <p:to>
                                        <p:strVal val="visible"/>
                                      </p:to>
                                    </p:set>
                                    <p:anim calcmode="lin" valueType="num">
                                      <p:cBhvr>
                                        <p:cTn id="37" dur="1000" fill="hold"/>
                                        <p:tgtEl>
                                          <p:spTgt spid="129"/>
                                        </p:tgtEl>
                                        <p:attrNameLst>
                                          <p:attrName>ppt_x</p:attrName>
                                        </p:attrNameLst>
                                      </p:cBhvr>
                                      <p:tavLst>
                                        <p:tav tm="0">
                                          <p:val>
                                            <p:strVal val="0-#ppt_w/2"/>
                                          </p:val>
                                        </p:tav>
                                        <p:tav tm="100000">
                                          <p:val>
                                            <p:strVal val="#ppt_x"/>
                                          </p:val>
                                        </p:tav>
                                      </p:tavLst>
                                    </p:anim>
                                    <p:anim calcmode="lin" valueType="num">
                                      <p:cBhvr>
                                        <p:cTn id="38" dur="1000" fill="hold"/>
                                        <p:tgtEl>
                                          <p:spTgt spid="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 grpId="5"/>
      <p:bldP build="whole" bldLvl="1" animBg="1" rev="0" advAuto="0" spid="126" grpId="3"/>
      <p:bldP build="whole" bldLvl="1" animBg="1" rev="0" advAuto="0" spid="127" grpId="4"/>
      <p:bldP build="whole" bldLvl="1" animBg="1" rev="0" advAuto="0" spid="129" grpId="6"/>
      <p:bldP build="whole" bldLvl="1" animBg="1" rev="0" advAuto="0" spid="125" grpId="2"/>
      <p:bldP build="whole" bldLvl="1" animBg="1" rev="0" advAuto="0" spid="12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OverView"/>
          <p:cNvSpPr txBox="1"/>
          <p:nvPr>
            <p:ph type="title"/>
          </p:nvPr>
        </p:nvSpPr>
        <p:spPr>
          <a:prstGeom prst="rect">
            <a:avLst/>
          </a:prstGeom>
        </p:spPr>
        <p:txBody>
          <a:bodyPr/>
          <a:lstStyle/>
          <a:p>
            <a:pPr/>
            <a:r>
              <a:t>OverView</a:t>
            </a:r>
          </a:p>
        </p:txBody>
      </p:sp>
      <p:sp>
        <p:nvSpPr>
          <p:cNvPr id="133" name="The product team wants more registered  users to browse for venues and inquire.…"/>
          <p:cNvSpPr txBox="1"/>
          <p:nvPr>
            <p:ph type="body" idx="1"/>
          </p:nvPr>
        </p:nvSpPr>
        <p:spPr>
          <a:prstGeom prst="rect">
            <a:avLst/>
          </a:prstGeom>
        </p:spPr>
        <p:txBody>
          <a:bodyPr/>
          <a:lstStyle/>
          <a:p>
            <a:pPr marL="508000" indent="-508000" defTabSz="457200">
              <a:lnSpc>
                <a:spcPct val="130000"/>
              </a:lnSpc>
              <a:spcBef>
                <a:spcPts val="1200"/>
              </a:spcBef>
              <a:buClrTx/>
              <a:buSzPct val="123000"/>
              <a:buChar char="•"/>
              <a:defRPr b="1" sz="4000">
                <a:solidFill>
                  <a:schemeClr val="accent4"/>
                </a:solidFill>
                <a:latin typeface="Times New Roman"/>
                <a:ea typeface="Times New Roman"/>
                <a:cs typeface="Times New Roman"/>
                <a:sym typeface="Times New Roman"/>
              </a:defRPr>
            </a:pPr>
            <a:r>
              <a:t>The product team wants more registered</a:t>
            </a:r>
            <a:br/>
            <a:r>
              <a:t> users to browse for venues and inquire.</a:t>
            </a:r>
            <a:br/>
            <a:br/>
            <a:br/>
          </a:p>
          <a:p>
            <a:pPr marL="508000" indent="-508000" defTabSz="457200">
              <a:lnSpc>
                <a:spcPct val="130000"/>
              </a:lnSpc>
              <a:spcBef>
                <a:spcPts val="1200"/>
              </a:spcBef>
              <a:buClrTx/>
              <a:buSzPct val="123000"/>
              <a:buChar char="•"/>
              <a:defRPr b="1" sz="4000">
                <a:solidFill>
                  <a:schemeClr val="accent4"/>
                </a:solidFill>
                <a:latin typeface="Times New Roman"/>
                <a:ea typeface="Times New Roman"/>
                <a:cs typeface="Times New Roman"/>
                <a:sym typeface="Times New Roman"/>
              </a:defRPr>
            </a:pPr>
            <a:r>
              <a:t>By creating A/B test with three variants</a:t>
            </a:r>
          </a:p>
        </p:txBody>
      </p:sp>
      <p:sp>
        <p:nvSpPr>
          <p:cNvPr id="134" name="Variant 0 Control Group"/>
          <p:cNvSpPr/>
          <p:nvPr/>
        </p:nvSpPr>
        <p:spPr>
          <a:xfrm>
            <a:off x="15365158" y="4037915"/>
            <a:ext cx="4603965" cy="1972529"/>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0</a:t>
            </a:r>
            <a:br>
              <a:rPr b="1"/>
            </a:br>
            <a:r>
              <a:rPr b="1">
                <a:solidFill>
                  <a:schemeClr val="accent4">
                    <a:hueOff val="-64547"/>
                    <a:satOff val="-3500"/>
                    <a:lumOff val="-29002"/>
                  </a:schemeClr>
                </a:solidFill>
                <a:latin typeface="Times New Roman"/>
                <a:ea typeface="Times New Roman"/>
                <a:cs typeface="Times New Roman"/>
                <a:sym typeface="Times New Roman"/>
              </a:rPr>
              <a:t>Control</a:t>
            </a:r>
            <a:br>
              <a:rPr b="1">
                <a:solidFill>
                  <a:schemeClr val="accent4">
                    <a:hueOff val="-64547"/>
                    <a:satOff val="-3500"/>
                    <a:lumOff val="-29002"/>
                  </a:schemeClr>
                </a:solidFill>
                <a:latin typeface="Times New Roman"/>
                <a:ea typeface="Times New Roman"/>
                <a:cs typeface="Times New Roman"/>
                <a:sym typeface="Times New Roman"/>
              </a:rPr>
            </a:br>
            <a:r>
              <a:rPr b="1">
                <a:solidFill>
                  <a:schemeClr val="accent4">
                    <a:hueOff val="-64547"/>
                    <a:satOff val="-3500"/>
                    <a:lumOff val="-29002"/>
                  </a:schemeClr>
                </a:solidFill>
                <a:latin typeface="Times New Roman"/>
                <a:ea typeface="Times New Roman"/>
                <a:cs typeface="Times New Roman"/>
                <a:sym typeface="Times New Roman"/>
              </a:rPr>
              <a:t>Group</a:t>
            </a:r>
          </a:p>
        </p:txBody>
      </p:sp>
      <p:sp>
        <p:nvSpPr>
          <p:cNvPr id="135" name="Variant 1 Treatment group 1"/>
          <p:cNvSpPr/>
          <p:nvPr/>
        </p:nvSpPr>
        <p:spPr>
          <a:xfrm>
            <a:off x="15365158" y="7281436"/>
            <a:ext cx="4603965" cy="1972528"/>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1</a:t>
            </a:r>
            <a:br>
              <a:rPr b="1"/>
            </a:br>
            <a:r>
              <a:rPr b="1">
                <a:solidFill>
                  <a:schemeClr val="accent4">
                    <a:hueOff val="-64547"/>
                    <a:satOff val="-3500"/>
                    <a:lumOff val="-29002"/>
                  </a:schemeClr>
                </a:solidFill>
                <a:latin typeface="Times New Roman"/>
                <a:ea typeface="Times New Roman"/>
                <a:cs typeface="Times New Roman"/>
                <a:sym typeface="Times New Roman"/>
              </a:rPr>
              <a:t>Treatment group 1</a:t>
            </a:r>
          </a:p>
        </p:txBody>
      </p:sp>
      <p:sp>
        <p:nvSpPr>
          <p:cNvPr id="136" name="Variant 2 Treatment group 2"/>
          <p:cNvSpPr/>
          <p:nvPr/>
        </p:nvSpPr>
        <p:spPr>
          <a:xfrm>
            <a:off x="15365158" y="10127100"/>
            <a:ext cx="4603965" cy="1972528"/>
          </a:xfrm>
          <a:prstGeom prst="ellipse">
            <a:avLst/>
          </a:prstGeom>
          <a:solidFill>
            <a:srgbClr val="E4BE6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800"/>
            </a:pPr>
            <a:r>
              <a:rPr b="1"/>
              <a:t>Variant 2</a:t>
            </a:r>
            <a:br>
              <a:rPr b="1"/>
            </a:br>
            <a:r>
              <a:rPr b="1">
                <a:solidFill>
                  <a:schemeClr val="accent4">
                    <a:hueOff val="-64547"/>
                    <a:satOff val="-3500"/>
                    <a:lumOff val="-29002"/>
                  </a:schemeClr>
                </a:solidFill>
                <a:latin typeface="Times New Roman"/>
                <a:ea typeface="Times New Roman"/>
                <a:cs typeface="Times New Roman"/>
                <a:sym typeface="Times New Roman"/>
              </a:rPr>
              <a:t>Treatment group 2</a:t>
            </a:r>
          </a:p>
        </p:txBody>
      </p:sp>
      <p:pic>
        <p:nvPicPr>
          <p:cNvPr id="137"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What was the outcome of this test?…"/>
          <p:cNvSpPr txBox="1"/>
          <p:nvPr>
            <p:ph type="body" idx="1"/>
          </p:nvPr>
        </p:nvSpPr>
        <p:spPr>
          <a:prstGeom prst="rect">
            <a:avLst/>
          </a:prstGeom>
        </p:spPr>
        <p:txBody>
          <a:bodyPr/>
          <a:lstStyle/>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was the outcome of this test?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business recommendations would you suggest off the back of the results?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Are there any other findings/suggestions that come from the data?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What additional questions would you want to investigate given more time/data? </a:t>
            </a:r>
            <a:br/>
          </a:p>
          <a:p>
            <a:pPr marL="457200" indent="-317500" defTabSz="457200">
              <a:spcBef>
                <a:spcPts val="1200"/>
              </a:spcBef>
              <a:buClr>
                <a:srgbClr val="000000"/>
              </a:buClr>
              <a:buSzPct val="80000"/>
              <a:buFont typeface="Symbol"/>
              <a:buChar char="·"/>
              <a:defRPr b="1" sz="4000">
                <a:solidFill>
                  <a:schemeClr val="accent4"/>
                </a:solidFill>
                <a:latin typeface="Times New Roman"/>
                <a:ea typeface="Times New Roman"/>
                <a:cs typeface="Times New Roman"/>
                <a:sym typeface="Times New Roman"/>
              </a:defRPr>
            </a:pPr>
            <a:r>
              <a:t>	Any other comments or improvements that come to mind. </a:t>
            </a:r>
            <a:br/>
            <a:endParaRPr sz="1200"/>
          </a:p>
        </p:txBody>
      </p:sp>
      <p:sp>
        <p:nvSpPr>
          <p:cNvPr id="140" name="Vital Questions will be answered"/>
          <p:cNvSpPr/>
          <p:nvPr/>
        </p:nvSpPr>
        <p:spPr>
          <a:xfrm>
            <a:off x="2041151" y="650591"/>
            <a:ext cx="14745157" cy="1948424"/>
          </a:xfrm>
          <a:prstGeom prst="wedgeEllipseCallout">
            <a:avLst>
              <a:gd name="adj1" fmla="val -7530"/>
              <a:gd name="adj2" fmla="val 97256"/>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5000"/>
            </a:lvl1pPr>
          </a:lstStyle>
          <a:p>
            <a:pPr/>
            <a:r>
              <a:t>Vital Questions will be answered</a:t>
            </a:r>
          </a:p>
        </p:txBody>
      </p:sp>
      <p:pic>
        <p:nvPicPr>
          <p:cNvPr id="141"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 Test"/>
          <p:cNvSpPr txBox="1"/>
          <p:nvPr>
            <p:ph type="title"/>
          </p:nvPr>
        </p:nvSpPr>
        <p:spPr>
          <a:prstGeom prst="rect">
            <a:avLst/>
          </a:prstGeom>
        </p:spPr>
        <p:txBody>
          <a:bodyPr/>
          <a:lstStyle/>
          <a:p>
            <a:pPr/>
            <a:r>
              <a:t>A/B Test </a:t>
            </a:r>
          </a:p>
        </p:txBody>
      </p:sp>
      <p:sp>
        <p:nvSpPr>
          <p:cNvPr id="144" name="Hypothesis H0: Old and new pages are statistically indistinguishable.…"/>
          <p:cNvSpPr txBox="1"/>
          <p:nvPr>
            <p:ph type="body" idx="1"/>
          </p:nvPr>
        </p:nvSpPr>
        <p:spPr>
          <a:prstGeom prst="rect">
            <a:avLst/>
          </a:prstGeom>
        </p:spPr>
        <p:txBody>
          <a:bodyPr/>
          <a:lstStyle/>
          <a:p>
            <a:pPr>
              <a:buBlip>
                <a:blip r:embed="rId2"/>
              </a:buBlip>
            </a:pPr>
            <a:r>
              <a:t>Hypothesis H0: Old and new pages are statistically indistinguishable.</a:t>
            </a:r>
          </a:p>
          <a:p>
            <a:pPr>
              <a:buBlip>
                <a:blip r:embed="rId2"/>
              </a:buBlip>
            </a:pPr>
          </a:p>
          <a:p>
            <a:pPr>
              <a:buBlip>
                <a:blip r:embed="rId2"/>
              </a:buBlip>
            </a:pPr>
            <a:r>
              <a:t>H1: Control group and 2 treatment groups variation 1 and 2 of finalising operation differ significantly between groups’ pages</a:t>
            </a:r>
          </a:p>
        </p:txBody>
      </p:sp>
      <p:pic>
        <p:nvPicPr>
          <p:cNvPr id="145"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Image 25-07-2023 at 4.55 AM.jpg" descr="Image 25-07-2023 at 4.55 AM.jpg"/>
          <p:cNvPicPr>
            <a:picLocks noChangeAspect="1"/>
          </p:cNvPicPr>
          <p:nvPr/>
        </p:nvPicPr>
        <p:blipFill>
          <a:blip r:embed="rId2">
            <a:extLst/>
          </a:blip>
          <a:stretch>
            <a:fillRect/>
          </a:stretch>
        </p:blipFill>
        <p:spPr>
          <a:xfrm>
            <a:off x="16596050" y="4798315"/>
            <a:ext cx="6418444" cy="4735940"/>
          </a:xfrm>
          <a:prstGeom prst="rect">
            <a:avLst/>
          </a:prstGeom>
          <a:ln w="12700">
            <a:miter lim="400000"/>
          </a:ln>
        </p:spPr>
      </p:pic>
      <p:pic>
        <p:nvPicPr>
          <p:cNvPr id="148"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
        <p:nvSpPr>
          <p:cNvPr id="149" name="Contingency table by crosstab function shows:…"/>
          <p:cNvSpPr txBox="1"/>
          <p:nvPr/>
        </p:nvSpPr>
        <p:spPr>
          <a:xfrm>
            <a:off x="875496" y="3312800"/>
            <a:ext cx="12782686" cy="770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4800"/>
            </a:pPr>
            <a:r>
              <a:t>Contingency table by crosstab function shows:</a:t>
            </a:r>
          </a:p>
          <a:p>
            <a:pPr>
              <a:defRPr sz="4800"/>
            </a:pPr>
          </a:p>
          <a:p>
            <a:pPr>
              <a:defRPr sz="4800"/>
            </a:pPr>
            <a:r>
              <a:t> users who finalized op from control group are 536, </a:t>
            </a:r>
          </a:p>
          <a:p>
            <a:pPr>
              <a:defRPr sz="4800"/>
            </a:pPr>
          </a:p>
          <a:p>
            <a:pPr>
              <a:defRPr sz="4800"/>
            </a:pPr>
            <a:r>
              <a:t>treatment group one with testVarint 1 is 270, </a:t>
            </a:r>
          </a:p>
          <a:p>
            <a:pPr>
              <a:defRPr sz="4800"/>
            </a:pPr>
          </a:p>
          <a:p>
            <a:pPr>
              <a:defRPr sz="4800"/>
            </a:pPr>
            <a:r>
              <a:t>and treatment group two with testVarint 2 is 156.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oceeding with random sampling…"/>
          <p:cNvSpPr txBox="1"/>
          <p:nvPr>
            <p:ph type="body" idx="1"/>
          </p:nvPr>
        </p:nvSpPr>
        <p:spPr>
          <a:xfrm>
            <a:off x="1274392" y="1073246"/>
            <a:ext cx="20243801" cy="11074401"/>
          </a:xfrm>
          <a:prstGeom prst="rect">
            <a:avLst/>
          </a:prstGeom>
        </p:spPr>
        <p:txBody>
          <a:bodyPr/>
          <a:lstStyle/>
          <a:p>
            <a:pPr marL="0" indent="0" defTabSz="457200">
              <a:lnSpc>
                <a:spcPct val="130000"/>
              </a:lnSpc>
              <a:spcBef>
                <a:spcPts val="1200"/>
              </a:spcBef>
              <a:buClrTx/>
              <a:buSzTx/>
              <a:buNone/>
              <a:defRPr b="1">
                <a:solidFill>
                  <a:schemeClr val="accent4">
                    <a:hueOff val="30829"/>
                    <a:satOff val="-18823"/>
                    <a:lumOff val="-15098"/>
                  </a:schemeClr>
                </a:solidFill>
                <a:latin typeface="Times New Roman"/>
                <a:ea typeface="Times New Roman"/>
                <a:cs typeface="Times New Roman"/>
                <a:sym typeface="Times New Roman"/>
              </a:defRPr>
            </a:pPr>
            <a:r>
              <a:t>Proceeding with random sampling</a:t>
            </a:r>
          </a:p>
          <a:p>
            <a:pPr marL="0" indent="0" defTabSz="457200">
              <a:lnSpc>
                <a:spcPct val="130000"/>
              </a:lnSpc>
              <a:spcBef>
                <a:spcPts val="1200"/>
              </a:spcBef>
              <a:buClrTx/>
              <a:buSzTx/>
              <a:buNone/>
              <a:defRPr b="1">
                <a:solidFill>
                  <a:schemeClr val="accent4">
                    <a:hueOff val="30829"/>
                    <a:satOff val="-18823"/>
                    <a:lumOff val="-15098"/>
                  </a:schemeClr>
                </a:solidFill>
                <a:latin typeface="Times New Roman"/>
                <a:ea typeface="Times New Roman"/>
                <a:cs typeface="Times New Roman"/>
                <a:sym typeface="Times New Roman"/>
              </a:defRPr>
            </a:pPr>
            <a:r>
              <a:t>3 groups, 10 samples</a:t>
            </a:r>
            <a:br/>
            <a:r>
              <a:t>Size as shown</a:t>
            </a:r>
          </a:p>
        </p:txBody>
      </p:sp>
      <p:pic>
        <p:nvPicPr>
          <p:cNvPr id="152" name="output.png" descr="output.png"/>
          <p:cNvPicPr>
            <a:picLocks noChangeAspect="0"/>
          </p:cNvPicPr>
          <p:nvPr/>
        </p:nvPicPr>
        <p:blipFill>
          <a:blip r:embed="rId2">
            <a:extLst/>
          </a:blip>
          <a:stretch>
            <a:fillRect/>
          </a:stretch>
        </p:blipFill>
        <p:spPr>
          <a:xfrm>
            <a:off x="14505900" y="4112835"/>
            <a:ext cx="9316170" cy="6827060"/>
          </a:xfrm>
          <a:prstGeom prst="rect">
            <a:avLst/>
          </a:prstGeom>
        </p:spPr>
      </p:pic>
      <p:sp>
        <p:nvSpPr>
          <p:cNvPr id="155" name="Connection Line"/>
          <p:cNvSpPr/>
          <p:nvPr/>
        </p:nvSpPr>
        <p:spPr>
          <a:xfrm>
            <a:off x="11184848" y="6610446"/>
            <a:ext cx="3119831" cy="1588693"/>
          </a:xfrm>
          <a:custGeom>
            <a:avLst/>
            <a:gdLst/>
            <a:ahLst/>
            <a:cxnLst>
              <a:cxn ang="0">
                <a:pos x="wd2" y="hd2"/>
              </a:cxn>
              <a:cxn ang="5400000">
                <a:pos x="wd2" y="hd2"/>
              </a:cxn>
              <a:cxn ang="10800000">
                <a:pos x="wd2" y="hd2"/>
              </a:cxn>
              <a:cxn ang="16200000">
                <a:pos x="wd2" y="hd2"/>
              </a:cxn>
            </a:cxnLst>
            <a:rect l="0" t="0" r="r" b="b"/>
            <a:pathLst>
              <a:path w="18767" h="21600" fill="norm" stroke="1" extrusionOk="0">
                <a:moveTo>
                  <a:pt x="18767" y="21600"/>
                </a:moveTo>
                <a:cubicBezTo>
                  <a:pt x="2999" y="7523"/>
                  <a:pt x="-2833" y="323"/>
                  <a:pt x="1272" y="0"/>
                </a:cubicBezTo>
              </a:path>
            </a:pathLst>
          </a:custGeom>
          <a:ln w="38100">
            <a:solidFill>
              <a:schemeClr val="accent2">
                <a:hueOff val="177409"/>
                <a:satOff val="5215"/>
                <a:lumOff val="-9597"/>
              </a:schemeClr>
            </a:solidFill>
            <a:miter lim="400000"/>
          </a:ln>
        </p:spPr>
        <p:txBody>
          <a:bodyPr/>
          <a:lstStyle/>
          <a:p>
            <a:pPr/>
          </a:p>
        </p:txBody>
      </p:sp>
      <p:pic>
        <p:nvPicPr>
          <p:cNvPr id="154"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hecking conversion rates and plot it with  multipe Random Sampling and calculating…"/>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Checking conversion rates and plot it with</a:t>
            </a:r>
            <a:br/>
            <a:r>
              <a:t> multipe Random Sampling and calculating</a:t>
            </a:r>
          </a:p>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Values will be continued further on</a:t>
            </a:r>
          </a:p>
        </p:txBody>
      </p:sp>
      <p:pic>
        <p:nvPicPr>
          <p:cNvPr id="158" name="output3.png" descr="output3.png"/>
          <p:cNvPicPr>
            <a:picLocks noChangeAspect="1"/>
          </p:cNvPicPr>
          <p:nvPr/>
        </p:nvPicPr>
        <p:blipFill>
          <a:blip r:embed="rId2">
            <a:extLst/>
          </a:blip>
          <a:stretch>
            <a:fillRect/>
          </a:stretch>
        </p:blipFill>
        <p:spPr>
          <a:xfrm>
            <a:off x="13299528" y="664375"/>
            <a:ext cx="7740696" cy="6183659"/>
          </a:xfrm>
          <a:prstGeom prst="rect">
            <a:avLst/>
          </a:prstGeom>
          <a:ln w="12700">
            <a:miter lim="400000"/>
          </a:ln>
        </p:spPr>
      </p:pic>
      <p:pic>
        <p:nvPicPr>
          <p:cNvPr id="159" name="Gold-Badge.png.png" descr="Gold-Badge.png.png"/>
          <p:cNvPicPr>
            <a:picLocks noChangeAspect="0"/>
          </p:cNvPicPr>
          <p:nvPr/>
        </p:nvPicPr>
        <p:blipFill>
          <a:blip r:embed="rId3">
            <a:extLst/>
          </a:blip>
          <a:stretch>
            <a:fillRect/>
          </a:stretch>
        </p:blipFill>
        <p:spPr>
          <a:xfrm>
            <a:off x="21509257" y="558229"/>
            <a:ext cx="2365942" cy="2340541"/>
          </a:xfrm>
          <a:prstGeom prst="rect">
            <a:avLst/>
          </a:prstGeom>
        </p:spPr>
      </p:pic>
      <p:pic>
        <p:nvPicPr>
          <p:cNvPr id="160" name="output4.png" descr="output4.png"/>
          <p:cNvPicPr>
            <a:picLocks noChangeAspect="1"/>
          </p:cNvPicPr>
          <p:nvPr/>
        </p:nvPicPr>
        <p:blipFill>
          <a:blip r:embed="rId4">
            <a:extLst/>
          </a:blip>
          <a:stretch>
            <a:fillRect/>
          </a:stretch>
        </p:blipFill>
        <p:spPr>
          <a:xfrm>
            <a:off x="13299528" y="6908915"/>
            <a:ext cx="7740696" cy="6087450"/>
          </a:xfrm>
          <a:prstGeom prst="rect">
            <a:avLst/>
          </a:prstGeom>
          <a:ln w="12700">
            <a:miter lim="400000"/>
          </a:ln>
        </p:spPr>
      </p:pic>
      <p:sp>
        <p:nvSpPr>
          <p:cNvPr id="161" name="Conversion Rate:"/>
          <p:cNvSpPr txBox="1"/>
          <p:nvPr/>
        </p:nvSpPr>
        <p:spPr>
          <a:xfrm>
            <a:off x="768342" y="1235384"/>
            <a:ext cx="5624679"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Conversion Rate: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Variant 2 has consistent deviation values,  while variant 1 has discrepancies."/>
          <p:cNvSpPr txBox="1"/>
          <p:nvPr>
            <p:ph type="body" idx="1"/>
          </p:nvPr>
        </p:nvSpPr>
        <p:spPr>
          <a:xfrm>
            <a:off x="697753" y="118398"/>
            <a:ext cx="22988494" cy="15411249"/>
          </a:xfrm>
          <a:prstGeom prst="rect">
            <a:avLst/>
          </a:prstGeom>
        </p:spPr>
        <p:txBody>
          <a:bodyPr/>
          <a:lstStyle/>
          <a:p>
            <a:pPr marL="228600" indent="-228600" defTabSz="457200">
              <a:lnSpc>
                <a:spcPct val="130000"/>
              </a:lnSpc>
              <a:spcBef>
                <a:spcPts val="1200"/>
              </a:spcBef>
              <a:buClrTx/>
              <a:buSzPct val="100000"/>
              <a:buChar char="•"/>
              <a:defRPr b="1" sz="4000">
                <a:solidFill>
                  <a:schemeClr val="accent4">
                    <a:hueOff val="30829"/>
                    <a:satOff val="-18823"/>
                    <a:lumOff val="-15098"/>
                  </a:schemeClr>
                </a:solidFill>
                <a:latin typeface="Times New Roman"/>
                <a:ea typeface="Times New Roman"/>
                <a:cs typeface="Times New Roman"/>
                <a:sym typeface="Times New Roman"/>
              </a:defRPr>
            </a:pPr>
            <a:r>
              <a:t>Variant 2 has consistent deviation values,</a:t>
            </a:r>
            <a:br/>
            <a:r>
              <a:t> while variant 1 has discrepancies.</a:t>
            </a:r>
          </a:p>
        </p:txBody>
      </p:sp>
      <p:pic>
        <p:nvPicPr>
          <p:cNvPr id="164" name="Gold-Badge.png.png" descr="Gold-Badge.png.png"/>
          <p:cNvPicPr>
            <a:picLocks noChangeAspect="0"/>
          </p:cNvPicPr>
          <p:nvPr/>
        </p:nvPicPr>
        <p:blipFill>
          <a:blip r:embed="rId2">
            <a:extLst/>
          </a:blip>
          <a:stretch>
            <a:fillRect/>
          </a:stretch>
        </p:blipFill>
        <p:spPr>
          <a:xfrm>
            <a:off x="21509257" y="558229"/>
            <a:ext cx="2365942" cy="2340541"/>
          </a:xfrm>
          <a:prstGeom prst="rect">
            <a:avLst/>
          </a:prstGeom>
        </p:spPr>
      </p:pic>
      <p:sp>
        <p:nvSpPr>
          <p:cNvPr id="165" name="Standard Deviation"/>
          <p:cNvSpPr txBox="1"/>
          <p:nvPr/>
        </p:nvSpPr>
        <p:spPr>
          <a:xfrm>
            <a:off x="976703" y="1235384"/>
            <a:ext cx="6374995" cy="986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Standard Deviation</a:t>
            </a:r>
          </a:p>
        </p:txBody>
      </p:sp>
      <p:pic>
        <p:nvPicPr>
          <p:cNvPr id="166" name="output5.png" descr="output5.png"/>
          <p:cNvPicPr>
            <a:picLocks noChangeAspect="0"/>
          </p:cNvPicPr>
          <p:nvPr/>
        </p:nvPicPr>
        <p:blipFill>
          <a:blip r:embed="rId3">
            <a:extLst/>
          </a:blip>
          <a:stretch>
            <a:fillRect/>
          </a:stretch>
        </p:blipFill>
        <p:spPr>
          <a:xfrm>
            <a:off x="13001102" y="3620576"/>
            <a:ext cx="9599129" cy="7518136"/>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Renaissance">
  <a:themeElements>
    <a:clrScheme name="Renaissance">
      <a:dk1>
        <a:srgbClr val="625B48"/>
      </a:dk1>
      <a:lt1>
        <a:srgbClr val="1A2C62"/>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b="0" baseline="0" cap="none" i="0" spc="0" strike="noStrike" sz="5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